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77" r:id="rId4"/>
    <p:sldId id="278" r:id="rId5"/>
    <p:sldId id="279" r:id="rId6"/>
    <p:sldId id="281" r:id="rId7"/>
    <p:sldId id="266" r:id="rId8"/>
    <p:sldId id="267" r:id="rId9"/>
    <p:sldId id="268" r:id="rId10"/>
    <p:sldId id="269" r:id="rId11"/>
    <p:sldId id="324" r:id="rId12"/>
    <p:sldId id="323" r:id="rId13"/>
    <p:sldId id="335" r:id="rId14"/>
    <p:sldId id="336" r:id="rId15"/>
    <p:sldId id="321" r:id="rId16"/>
    <p:sldId id="322" r:id="rId17"/>
    <p:sldId id="259" r:id="rId18"/>
    <p:sldId id="325" r:id="rId19"/>
    <p:sldId id="272" r:id="rId20"/>
    <p:sldId id="379" r:id="rId21"/>
    <p:sldId id="326" r:id="rId22"/>
    <p:sldId id="276" r:id="rId23"/>
    <p:sldId id="327" r:id="rId24"/>
    <p:sldId id="328" r:id="rId25"/>
    <p:sldId id="329" r:id="rId26"/>
    <p:sldId id="343" r:id="rId27"/>
    <p:sldId id="273" r:id="rId28"/>
    <p:sldId id="330" r:id="rId29"/>
    <p:sldId id="344" r:id="rId30"/>
    <p:sldId id="274" r:id="rId31"/>
    <p:sldId id="331" r:id="rId32"/>
    <p:sldId id="332" r:id="rId33"/>
    <p:sldId id="333" r:id="rId34"/>
    <p:sldId id="334" r:id="rId35"/>
    <p:sldId id="275" r:id="rId36"/>
    <p:sldId id="346" r:id="rId37"/>
    <p:sldId id="348" r:id="rId38"/>
    <p:sldId id="349" r:id="rId39"/>
    <p:sldId id="347" r:id="rId40"/>
    <p:sldId id="345" r:id="rId41"/>
    <p:sldId id="284" r:id="rId42"/>
    <p:sldId id="351" r:id="rId43"/>
    <p:sldId id="337" r:id="rId44"/>
    <p:sldId id="261" r:id="rId45"/>
    <p:sldId id="352" r:id="rId46"/>
    <p:sldId id="353" r:id="rId47"/>
    <p:sldId id="354" r:id="rId48"/>
    <p:sldId id="338" r:id="rId49"/>
    <p:sldId id="355" r:id="rId50"/>
    <p:sldId id="339" r:id="rId51"/>
    <p:sldId id="356" r:id="rId52"/>
    <p:sldId id="357" r:id="rId53"/>
    <p:sldId id="341" r:id="rId54"/>
    <p:sldId id="358" r:id="rId55"/>
    <p:sldId id="359" r:id="rId56"/>
    <p:sldId id="360" r:id="rId57"/>
    <p:sldId id="342" r:id="rId58"/>
    <p:sldId id="340" r:id="rId59"/>
    <p:sldId id="283" r:id="rId60"/>
    <p:sldId id="371" r:id="rId61"/>
    <p:sldId id="372" r:id="rId62"/>
    <p:sldId id="374" r:id="rId63"/>
    <p:sldId id="373" r:id="rId64"/>
    <p:sldId id="375" r:id="rId65"/>
    <p:sldId id="376" r:id="rId66"/>
    <p:sldId id="377" r:id="rId67"/>
    <p:sldId id="378" r:id="rId68"/>
    <p:sldId id="362" r:id="rId69"/>
    <p:sldId id="370" r:id="rId70"/>
    <p:sldId id="363" r:id="rId71"/>
    <p:sldId id="364" r:id="rId72"/>
    <p:sldId id="365" r:id="rId73"/>
    <p:sldId id="366" r:id="rId74"/>
    <p:sldId id="367" r:id="rId75"/>
    <p:sldId id="368" r:id="rId76"/>
    <p:sldId id="369" r:id="rId7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2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0150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805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668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8648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5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855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6194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0930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604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5666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170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067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8531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924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511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025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2884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9FF81EA-87FC-4465-84F6-A6B59705232E}" type="datetimeFigureOut">
              <a:rPr lang="zh-TW" altLang="en-US" smtClean="0"/>
              <a:t>2024/11/4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936ADF-0FEA-423F-9A8D-2BAFA3D056F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525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晨曦之能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鄭凱文</a:t>
            </a:r>
            <a:endParaRPr lang="en-US" altLang="zh-TW" dirty="0" smtClean="0"/>
          </a:p>
          <a:p>
            <a:r>
              <a:rPr lang="zh-TW" altLang="en-US" dirty="0"/>
              <a:t>輔導</a:t>
            </a:r>
            <a:r>
              <a:rPr lang="zh-TW" altLang="en-US" dirty="0" smtClean="0"/>
              <a:t>老師</a:t>
            </a:r>
            <a:r>
              <a:rPr lang="zh-TW" altLang="en-US" dirty="0"/>
              <a:t>：葉呈祥老師、高秀娟老師</a:t>
            </a:r>
          </a:p>
        </p:txBody>
      </p:sp>
    </p:spTree>
    <p:extLst>
      <p:ext uri="{BB962C8B-B14F-4D97-AF65-F5344CB8AC3E}">
        <p14:creationId xmlns:p14="http://schemas.microsoft.com/office/powerpoint/2010/main" val="2142051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功能介紹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120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3200" dirty="0" smtClean="0"/>
              <a:t>憑證部分</a:t>
            </a:r>
            <a:r>
              <a:rPr lang="en-US" altLang="zh-TW" sz="3200" dirty="0" smtClean="0"/>
              <a:t>(</a:t>
            </a:r>
            <a:r>
              <a:rPr lang="zh-TW" altLang="en-US" sz="3200" dirty="0" smtClean="0"/>
              <a:t>模擬簽發</a:t>
            </a:r>
            <a:r>
              <a:rPr lang="en-US" altLang="zh-TW" sz="3200" dirty="0" smtClean="0"/>
              <a:t>)</a:t>
            </a:r>
            <a:endParaRPr lang="zh-TW" altLang="en-US" sz="32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3928534" y="3793066"/>
            <a:ext cx="3974165" cy="984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/>
              <a:t>使用自簽根憑證，</a:t>
            </a:r>
            <a:r>
              <a:rPr lang="en-US" altLang="zh-TW" sz="2000" dirty="0"/>
              <a:t/>
            </a:r>
            <a:br>
              <a:rPr lang="en-US" altLang="zh-TW" sz="2000" dirty="0"/>
            </a:br>
            <a:r>
              <a:rPr lang="zh-TW" altLang="en-US" sz="2000" dirty="0"/>
              <a:t>簽發給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網頁用的</a:t>
            </a:r>
            <a:r>
              <a:rPr lang="en-US" altLang="zh-TW" dirty="0"/>
              <a:t>SSL</a:t>
            </a:r>
            <a:r>
              <a:rPr lang="zh-TW" altLang="en-US" dirty="0"/>
              <a:t>和</a:t>
            </a:r>
            <a:r>
              <a:rPr lang="en-US" altLang="zh-TW" dirty="0"/>
              <a:t>JWT</a:t>
            </a:r>
            <a:r>
              <a:rPr lang="zh-TW" altLang="en-US" dirty="0"/>
              <a:t>的簽章憑證</a:t>
            </a:r>
            <a:r>
              <a:rPr lang="en-US" altLang="zh-TW" dirty="0"/>
              <a:t>(</a:t>
            </a:r>
            <a:r>
              <a:rPr lang="zh-TW" altLang="en-US" dirty="0"/>
              <a:t>共</a:t>
            </a:r>
            <a:r>
              <a:rPr lang="en-US" altLang="zh-TW" dirty="0"/>
              <a:t>2</a:t>
            </a:r>
            <a:r>
              <a:rPr lang="zh-TW" altLang="en-US" dirty="0"/>
              <a:t>個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212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功能介紹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57" y="442340"/>
            <a:ext cx="5299616" cy="5052214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166" y="755130"/>
            <a:ext cx="6489701" cy="44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6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200" dirty="0" smtClean="0"/>
              <a:t>Log</a:t>
            </a:r>
            <a:r>
              <a:rPr lang="zh-TW" altLang="en-US" sz="3200" dirty="0" smtClean="0"/>
              <a:t>紀錄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3186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200" dirty="0" smtClean="0"/>
              <a:t>Log</a:t>
            </a:r>
            <a:r>
              <a:rPr lang="zh-TW" altLang="en-US" sz="3200" dirty="0" smtClean="0"/>
              <a:t>紀錄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4690" y="974485"/>
            <a:ext cx="5990590" cy="4618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123" y="5677129"/>
            <a:ext cx="9542102" cy="937286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01440" y="224377"/>
            <a:ext cx="49764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 smtClean="0"/>
              <a:t>會有留</a:t>
            </a:r>
            <a:r>
              <a:rPr lang="en-US" altLang="zh-TW" sz="2000" b="1" dirty="0" smtClean="0"/>
              <a:t>Log</a:t>
            </a:r>
            <a:r>
              <a:rPr lang="zh-TW" altLang="en-US" sz="2000" b="1" dirty="0" smtClean="0"/>
              <a:t>檔案，同時每個檔案限制大小，</a:t>
            </a:r>
            <a:r>
              <a:rPr lang="en-US" altLang="zh-TW" sz="2000" b="1" dirty="0" smtClean="0"/>
              <a:t/>
            </a:r>
            <a:br>
              <a:rPr lang="en-US" altLang="zh-TW" sz="2000" b="1" dirty="0" smtClean="0"/>
            </a:br>
            <a:r>
              <a:rPr lang="zh-TW" altLang="en-US" sz="2000" b="1" dirty="0" smtClean="0"/>
              <a:t>另外避免檔案過多未清，有設定保留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4126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首頁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2297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功能介紹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890" y="612580"/>
            <a:ext cx="7173497" cy="550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功能說明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023" y="565020"/>
            <a:ext cx="7438370" cy="564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4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需求</a:t>
            </a:r>
          </a:p>
        </p:txBody>
      </p:sp>
    </p:spTree>
    <p:extLst>
      <p:ext uri="{BB962C8B-B14F-4D97-AF65-F5344CB8AC3E}">
        <p14:creationId xmlns:p14="http://schemas.microsoft.com/office/powerpoint/2010/main" val="1210625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000"/>
                    </a14:imgEffect>
                  </a14:imgLayer>
                </a14:imgProps>
              </a:ext>
            </a:extLst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UseCaseDiagram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378" y="0"/>
            <a:ext cx="6639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0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出發點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早餐好吃</a:t>
            </a:r>
            <a:r>
              <a:rPr lang="en-US" altLang="zh-TW" dirty="0" smtClean="0"/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10757212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UseCaseDiagram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5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登入功能</a:t>
            </a:r>
          </a:p>
        </p:txBody>
      </p:sp>
    </p:spTree>
    <p:extLst>
      <p:ext uri="{BB962C8B-B14F-4D97-AF65-F5344CB8AC3E}">
        <p14:creationId xmlns:p14="http://schemas.microsoft.com/office/powerpoint/2010/main" val="405340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ActivityDiagram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0067" y="0"/>
            <a:ext cx="5271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8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2" y="1152525"/>
            <a:ext cx="3686175" cy="57054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474" y="1152525"/>
            <a:ext cx="3155886" cy="569881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90652" y="49478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/>
              <a:t>登入畫面</a:t>
            </a:r>
          </a:p>
        </p:txBody>
      </p:sp>
      <p:sp>
        <p:nvSpPr>
          <p:cNvPr id="9" name="矩形 8"/>
          <p:cNvSpPr/>
          <p:nvPr/>
        </p:nvSpPr>
        <p:spPr>
          <a:xfrm>
            <a:off x="6092857" y="279340"/>
            <a:ext cx="47500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/>
              <a:t>資料須填寫才會發出</a:t>
            </a:r>
            <a:r>
              <a:rPr lang="en-US" altLang="zh-TW" sz="2800" b="1" dirty="0" smtClean="0"/>
              <a:t>ajax</a:t>
            </a:r>
            <a:r>
              <a:rPr lang="zh-TW" altLang="en-US" sz="2800" b="1" dirty="0" smtClean="0"/>
              <a:t>請求</a:t>
            </a:r>
            <a:r>
              <a:rPr lang="en-US" altLang="zh-TW" sz="2800" b="1" dirty="0" smtClean="0"/>
              <a:t/>
            </a:r>
            <a:br>
              <a:rPr lang="en-US" altLang="zh-TW" sz="2800" b="1" dirty="0" smtClean="0"/>
            </a:br>
            <a:r>
              <a:rPr lang="en-US" altLang="zh-TW" sz="2800" b="1" dirty="0" smtClean="0"/>
              <a:t>(</a:t>
            </a:r>
            <a:r>
              <a:rPr lang="zh-TW" altLang="en-US" sz="2800" b="1" dirty="0" smtClean="0"/>
              <a:t>前後端皆會檢查</a:t>
            </a:r>
            <a:r>
              <a:rPr lang="en-US" altLang="zh-TW" sz="2800" b="1" dirty="0" smtClean="0"/>
              <a:t>)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5348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5652" y="494783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/>
              <a:t>驗證碼</a:t>
            </a:r>
            <a:r>
              <a:rPr lang="zh-TW" altLang="en-US" sz="2800" b="1" dirty="0"/>
              <a:t>輸入錯誤時</a:t>
            </a:r>
          </a:p>
        </p:txBody>
      </p:sp>
      <p:sp>
        <p:nvSpPr>
          <p:cNvPr id="9" name="矩形 8"/>
          <p:cNvSpPr/>
          <p:nvPr/>
        </p:nvSpPr>
        <p:spPr>
          <a:xfrm>
            <a:off x="6092856" y="494783"/>
            <a:ext cx="4134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/>
              <a:t>輸入格式非手機或信箱時</a:t>
            </a:r>
            <a:endParaRPr lang="zh-TW" alt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45" y="1152525"/>
            <a:ext cx="3476063" cy="57054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856" y="1152524"/>
            <a:ext cx="3173063" cy="565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5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89358" y="233173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/>
              <a:t>帳號密碼錯誤時</a:t>
            </a:r>
          </a:p>
        </p:txBody>
      </p:sp>
      <p:sp>
        <p:nvSpPr>
          <p:cNvPr id="9" name="矩形 8"/>
          <p:cNvSpPr/>
          <p:nvPr/>
        </p:nvSpPr>
        <p:spPr>
          <a:xfrm>
            <a:off x="5339277" y="212346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/>
              <a:t>未依照正確流程登入時，或超時</a:t>
            </a:r>
            <a:endParaRPr lang="zh-TW" altLang="en-US" sz="2800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52" y="962025"/>
            <a:ext cx="3419475" cy="589597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038" y="942149"/>
            <a:ext cx="3496163" cy="591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4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註冊</a:t>
            </a:r>
            <a:r>
              <a:rPr lang="zh-TW" altLang="en-US" dirty="0" smtClean="0"/>
              <a:t>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615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ActivityDiagram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328" y="0"/>
            <a:ext cx="68253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7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註冊畫面太長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我不想截╰</a:t>
            </a:r>
            <a:r>
              <a:rPr lang="en-US" altLang="zh-TW" dirty="0" smtClean="0"/>
              <a:t>(*°▽°*)╯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50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忘記密碼</a:t>
            </a:r>
            <a:r>
              <a:rPr lang="zh-TW" altLang="en-US" dirty="0" smtClean="0"/>
              <a:t>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11962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前端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170" y="3640627"/>
            <a:ext cx="1223175" cy="119553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D605469-98D3-636E-03E3-54769E1D7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352" y="3655060"/>
            <a:ext cx="838200" cy="11811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F600A6-7DBB-4FC6-7A8A-9E05617FA6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712210"/>
            <a:ext cx="990600" cy="112395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0F7A23A-097A-ED4F-A754-940E565B98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848" y="3655060"/>
            <a:ext cx="1152525" cy="11811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A889F689-446B-7276-ABE9-6FF4029500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0130" y="3893185"/>
            <a:ext cx="1790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19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err="1"/>
              <a:t>ActivityDiagram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047" y="0"/>
            <a:ext cx="5785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85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07" y="1414423"/>
            <a:ext cx="3410426" cy="51061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90769" y="60654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/>
              <a:t>忘記密碼</a:t>
            </a:r>
            <a:r>
              <a:rPr lang="zh-TW" altLang="en-US" sz="2800" b="1" dirty="0" smtClean="0"/>
              <a:t>畫面</a:t>
            </a:r>
            <a:endParaRPr lang="zh-TW" altLang="en-US" sz="28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500" y="955280"/>
            <a:ext cx="3429479" cy="56586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557889" y="1173"/>
            <a:ext cx="25923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/>
              <a:t>未輸入資料時</a:t>
            </a:r>
            <a:r>
              <a:rPr lang="en-US" altLang="zh-TW" sz="2800" b="1" dirty="0" smtClean="0"/>
              <a:t/>
            </a:r>
            <a:br>
              <a:rPr lang="en-US" altLang="zh-TW" sz="2800" b="1" dirty="0" smtClean="0"/>
            </a:br>
            <a:r>
              <a:rPr lang="en-US" altLang="zh-TW" sz="2800" b="1" dirty="0" smtClean="0"/>
              <a:t>(</a:t>
            </a:r>
            <a:r>
              <a:rPr lang="zh-TW" altLang="en-US" sz="2800" b="1" dirty="0" smtClean="0"/>
              <a:t>前後端皆會擋</a:t>
            </a:r>
            <a:r>
              <a:rPr lang="en-US" altLang="zh-TW" sz="2800" b="1" dirty="0" smtClean="0"/>
              <a:t>)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3358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90769" y="60654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/>
              <a:t>驗證碼錯誤時</a:t>
            </a:r>
          </a:p>
        </p:txBody>
      </p:sp>
      <p:sp>
        <p:nvSpPr>
          <p:cNvPr id="8" name="矩形 7"/>
          <p:cNvSpPr/>
          <p:nvPr/>
        </p:nvSpPr>
        <p:spPr>
          <a:xfrm>
            <a:off x="6330896" y="214533"/>
            <a:ext cx="5373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/>
              <a:t>就叫你輸入手機或信箱了</a:t>
            </a:r>
            <a:r>
              <a:rPr lang="en-US" altLang="zh-TW" sz="2800" b="1" dirty="0" smtClean="0"/>
              <a:t>(</a:t>
            </a:r>
            <a:r>
              <a:rPr lang="zh-TW" altLang="en-US" sz="2800" b="1" dirty="0" smtClean="0"/>
              <a:t>ﾟ</a:t>
            </a:r>
            <a:r>
              <a:rPr lang="en-US" altLang="zh-TW" sz="2800" b="1" dirty="0" smtClean="0"/>
              <a:t>Д</a:t>
            </a:r>
            <a:r>
              <a:rPr lang="zh-TW" altLang="en-US" sz="2800" b="1" dirty="0" smtClean="0"/>
              <a:t>ﾟ*</a:t>
            </a:r>
            <a:r>
              <a:rPr lang="en-US" altLang="zh-TW" sz="2800" b="1" dirty="0" smtClean="0"/>
              <a:t>)</a:t>
            </a:r>
            <a:r>
              <a:rPr lang="zh-TW" altLang="en-US" sz="2800" b="1" dirty="0" smtClean="0"/>
              <a:t>ﾉ</a:t>
            </a:r>
            <a:endParaRPr lang="zh-TW" alt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30" y="1165620"/>
            <a:ext cx="3543300" cy="54483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98" y="955280"/>
            <a:ext cx="3496163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8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390769" y="606544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/>
              <a:t>驗證碼錯誤時</a:t>
            </a:r>
          </a:p>
        </p:txBody>
      </p:sp>
      <p:sp>
        <p:nvSpPr>
          <p:cNvPr id="8" name="矩形 7"/>
          <p:cNvSpPr/>
          <p:nvPr/>
        </p:nvSpPr>
        <p:spPr>
          <a:xfrm>
            <a:off x="6330896" y="214533"/>
            <a:ext cx="5373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 smtClean="0"/>
              <a:t>就叫你輸入手機或信箱了</a:t>
            </a:r>
            <a:r>
              <a:rPr lang="en-US" altLang="zh-TW" sz="2800" b="1" dirty="0" smtClean="0"/>
              <a:t>(</a:t>
            </a:r>
            <a:r>
              <a:rPr lang="zh-TW" altLang="en-US" sz="2800" b="1" dirty="0" smtClean="0"/>
              <a:t>ﾟ</a:t>
            </a:r>
            <a:r>
              <a:rPr lang="en-US" altLang="zh-TW" sz="2800" b="1" dirty="0" smtClean="0"/>
              <a:t>Д</a:t>
            </a:r>
            <a:r>
              <a:rPr lang="zh-TW" altLang="en-US" sz="2800" b="1" dirty="0" smtClean="0"/>
              <a:t>ﾟ*</a:t>
            </a:r>
            <a:r>
              <a:rPr lang="en-US" altLang="zh-TW" sz="2800" b="1" dirty="0" smtClean="0"/>
              <a:t>)</a:t>
            </a:r>
            <a:r>
              <a:rPr lang="zh-TW" altLang="en-US" sz="2800" b="1" dirty="0" smtClean="0"/>
              <a:t>ﾉ</a:t>
            </a:r>
            <a:endParaRPr lang="zh-TW" altLang="en-US" sz="2800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230" y="1165620"/>
            <a:ext cx="3543300" cy="54483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198" y="955280"/>
            <a:ext cx="3496163" cy="57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0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字方塊 8"/>
          <p:cNvSpPr txBox="1"/>
          <p:nvPr/>
        </p:nvSpPr>
        <p:spPr>
          <a:xfrm>
            <a:off x="3599392" y="184372"/>
            <a:ext cx="9017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/>
              <a:t>格式正確後我才不告訴你有沒有真的發出</a:t>
            </a:r>
            <a:r>
              <a:rPr lang="zh-TW" altLang="en-US" sz="2800" b="1" dirty="0" smtClean="0"/>
              <a:t>去</a:t>
            </a:r>
            <a:r>
              <a:rPr lang="en-US" altLang="zh-TW" sz="2800" b="1" dirty="0"/>
              <a:t>o((&gt;ω&lt; ))o</a:t>
            </a:r>
            <a:endParaRPr lang="zh-TW" altLang="en-US" sz="2800" b="1" dirty="0"/>
          </a:p>
        </p:txBody>
      </p:sp>
      <p:grpSp>
        <p:nvGrpSpPr>
          <p:cNvPr id="14" name="群組 13"/>
          <p:cNvGrpSpPr/>
          <p:nvPr/>
        </p:nvGrpSpPr>
        <p:grpSpPr>
          <a:xfrm>
            <a:off x="4223057" y="952215"/>
            <a:ext cx="7770546" cy="4848902"/>
            <a:chOff x="4223057" y="952215"/>
            <a:chExt cx="7770546" cy="4848902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3057" y="952215"/>
              <a:ext cx="7770546" cy="484890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223057" y="5475890"/>
              <a:ext cx="2787343" cy="32522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4785360" y="2542745"/>
              <a:ext cx="1899219" cy="32657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89442" y="262693"/>
            <a:ext cx="3409950" cy="5353050"/>
            <a:chOff x="189442" y="262693"/>
            <a:chExt cx="3409950" cy="535305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9442" y="262693"/>
              <a:ext cx="3409950" cy="535305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504496" y="1244718"/>
              <a:ext cx="1587064" cy="32132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504495" y="5923428"/>
            <a:ext cx="10782209" cy="855545"/>
            <a:chOff x="504495" y="5923428"/>
            <a:chExt cx="10782209" cy="85554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495" y="5923428"/>
              <a:ext cx="10782209" cy="855545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3321269" y="6390290"/>
              <a:ext cx="5885793" cy="304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226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40" y="896093"/>
            <a:ext cx="9800000" cy="17333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764" y="5666138"/>
            <a:ext cx="11550871" cy="748383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586480" y="294707"/>
            <a:ext cx="4828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如果確實有資料就會寄送</a:t>
            </a:r>
            <a:r>
              <a:rPr lang="en-US" altLang="zh-TW" sz="2800" b="1" dirty="0"/>
              <a:t>Mail</a:t>
            </a:r>
            <a:endParaRPr lang="zh-TW" altLang="en-US" sz="2800" b="1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640" y="3386522"/>
            <a:ext cx="9901347" cy="166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6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941" y="0"/>
            <a:ext cx="8370620" cy="635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49" y="934719"/>
            <a:ext cx="3460210" cy="52581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7202" y="934719"/>
            <a:ext cx="3724795" cy="5182323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57147" y="152400"/>
            <a:ext cx="5283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老樣子</a:t>
            </a:r>
            <a:r>
              <a:rPr lang="en-US" altLang="zh-TW" sz="2800" b="1" dirty="0"/>
              <a:t>OAO</a:t>
            </a:r>
            <a:r>
              <a:rPr lang="zh-TW" altLang="en-US" sz="2800" b="1" dirty="0"/>
              <a:t>你給我乖乖輸入資料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836528" y="152400"/>
            <a:ext cx="51667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討厭的驗證碼無所不在</a:t>
            </a:r>
            <a:r>
              <a:rPr lang="en-US" altLang="zh-TW" sz="2800" b="1" dirty="0" smtClean="0"/>
              <a:t>(*/ω</a:t>
            </a:r>
            <a:r>
              <a:rPr lang="zh-TW" altLang="en-US" sz="2800" b="1" dirty="0" smtClean="0"/>
              <a:t>＼*</a:t>
            </a:r>
            <a:r>
              <a:rPr lang="en-US" altLang="zh-TW" sz="2800" b="1" dirty="0" smtClean="0"/>
              <a:t>)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31084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26" y="1045146"/>
            <a:ext cx="3908053" cy="542785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740" y="1045146"/>
            <a:ext cx="3791479" cy="545858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00047" y="152400"/>
            <a:ext cx="5663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小提醒：密碼</a:t>
            </a:r>
            <a:r>
              <a:rPr lang="zh-TW" altLang="en-US" sz="2800" b="1" dirty="0"/>
              <a:t>不同</a:t>
            </a:r>
            <a:r>
              <a:rPr lang="zh-TW" altLang="en-US" sz="2800" b="1" dirty="0" smtClean="0"/>
              <a:t>時，不能重置喔</a:t>
            </a:r>
            <a:r>
              <a:rPr lang="en-US" altLang="zh-TW" sz="2800" b="1" dirty="0" smtClean="0"/>
              <a:t>!</a:t>
            </a:r>
            <a:endParaRPr lang="zh-TW" altLang="en-US" sz="28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6553918" y="152400"/>
            <a:ext cx="5638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抱歉我家比較嚴格一點ˋ</a:t>
            </a:r>
            <a:r>
              <a:rPr lang="en-US" altLang="zh-TW" sz="2800" b="1" dirty="0" smtClean="0"/>
              <a:t>( ° ▽</a:t>
            </a:r>
            <a:r>
              <a:rPr lang="zh-TW" altLang="en-US" sz="2800" b="1" dirty="0" smtClean="0"/>
              <a:t>、</a:t>
            </a:r>
            <a:r>
              <a:rPr lang="en-US" altLang="zh-TW" sz="2800" b="1" dirty="0" smtClean="0"/>
              <a:t>° ) 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4648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00" y="1562779"/>
            <a:ext cx="9812119" cy="391532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406374" y="487680"/>
            <a:ext cx="42060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過場好麻煩我就</a:t>
            </a:r>
            <a:r>
              <a:rPr lang="zh-TW" altLang="en-US" sz="2800" b="1" dirty="0" smtClean="0"/>
              <a:t>懶</a:t>
            </a:r>
            <a:r>
              <a:rPr lang="en-US" altLang="zh-TW" sz="2800" b="1" dirty="0" smtClean="0"/>
              <a:t>OAO</a:t>
            </a:r>
            <a:r>
              <a:rPr lang="zh-TW" altLang="en-US" sz="2800" b="1" dirty="0" smtClean="0"/>
              <a:t>，</a:t>
            </a:r>
            <a:endParaRPr lang="en-US" altLang="zh-TW" sz="2800" b="1" dirty="0" smtClean="0"/>
          </a:p>
          <a:p>
            <a:r>
              <a:rPr lang="zh-TW" altLang="en-US" sz="2800" b="1" dirty="0"/>
              <a:t>接著就會導向首頁</a:t>
            </a:r>
          </a:p>
        </p:txBody>
      </p:sp>
    </p:spTree>
    <p:extLst>
      <p:ext uri="{BB962C8B-B14F-4D97-AF65-F5344CB8AC3E}">
        <p14:creationId xmlns:p14="http://schemas.microsoft.com/office/powerpoint/2010/main" val="909967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後端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997D23-CE95-7EFD-D3C1-3F831DB77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93" y="3728781"/>
            <a:ext cx="2724150" cy="147637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D05538-A419-78CE-69EA-D2F0DF976E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465" y="3692179"/>
            <a:ext cx="7810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93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登出功能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85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Activity Diagram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10810240" y="6390640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更新</a:t>
            </a:r>
            <a:r>
              <a:rPr lang="en-US" altLang="zh-TW" dirty="0" smtClean="0">
                <a:solidFill>
                  <a:srgbClr val="FF0000"/>
                </a:solidFill>
              </a:rPr>
              <a:t>V1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992" y="0"/>
            <a:ext cx="4996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50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073" y="1966708"/>
            <a:ext cx="8449854" cy="292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38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產品查詢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9907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Activity Diagram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714" y="667095"/>
            <a:ext cx="5028571" cy="5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5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600" y="177800"/>
            <a:ext cx="9249261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1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456" y="186031"/>
            <a:ext cx="9315247" cy="65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089" y="170058"/>
            <a:ext cx="4395322" cy="522908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920" y="170058"/>
            <a:ext cx="3942080" cy="653783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4" y="173569"/>
            <a:ext cx="3539317" cy="54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9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Activity Diagram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619" y="424238"/>
            <a:ext cx="5104762" cy="6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1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03" y="223519"/>
            <a:ext cx="11997281" cy="372681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457" y="4208817"/>
            <a:ext cx="10339971" cy="252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69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框架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118" y="3964800"/>
            <a:ext cx="2647950" cy="790575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5005068" y="3759922"/>
            <a:ext cx="3044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Spring Boot</a:t>
            </a:r>
            <a:r>
              <a:rPr lang="zh-TW" altLang="en-US" b="1" dirty="0"/>
              <a:t>、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b="1" dirty="0"/>
              <a:t>Spring MVC</a:t>
            </a:r>
            <a:r>
              <a:rPr lang="zh-TW" altLang="en-US" b="1" dirty="0"/>
              <a:t>、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b="1" dirty="0"/>
              <a:t>Spring </a:t>
            </a:r>
            <a:r>
              <a:rPr lang="en-US" altLang="zh-TW" b="1" dirty="0" smtClean="0"/>
              <a:t>Security(</a:t>
            </a:r>
            <a:r>
              <a:rPr lang="en-US" altLang="zh-TW" b="1" dirty="0" err="1" smtClean="0"/>
              <a:t>Jwt</a:t>
            </a:r>
            <a:r>
              <a:rPr lang="zh-TW" altLang="en-US" b="1" dirty="0" smtClean="0"/>
              <a:t>、</a:t>
            </a:r>
            <a:r>
              <a:rPr lang="en-US" altLang="zh-TW" b="1" dirty="0" err="1" smtClean="0"/>
              <a:t>Bcrypt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、</a:t>
            </a:r>
            <a:endParaRPr lang="en-US" altLang="zh-TW" b="1" dirty="0" smtClean="0"/>
          </a:p>
          <a:p>
            <a:r>
              <a:rPr lang="en-US" altLang="zh-TW" b="1" dirty="0"/>
              <a:t>Spring Data Reactive </a:t>
            </a:r>
            <a:r>
              <a:rPr lang="en-US" altLang="zh-TW" b="1" dirty="0" err="1"/>
              <a:t>Redis</a:t>
            </a:r>
            <a:r>
              <a:rPr lang="zh-TW" altLang="en-US" b="1" dirty="0"/>
              <a:t>、</a:t>
            </a:r>
            <a:r>
              <a:rPr lang="en-US" altLang="zh-TW" b="1" dirty="0"/>
              <a:t/>
            </a:r>
            <a:br>
              <a:rPr lang="en-US" altLang="zh-TW" b="1" dirty="0"/>
            </a:br>
            <a:r>
              <a:rPr lang="en-US" altLang="zh-TW" b="1" dirty="0"/>
              <a:t>Spring Data </a:t>
            </a:r>
            <a:r>
              <a:rPr lang="en-US" altLang="zh-TW" b="1" dirty="0" smtClean="0"/>
              <a:t>JPA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8138161" y="3759922"/>
            <a:ext cx="2044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Java Mail Sender</a:t>
            </a:r>
            <a:r>
              <a:rPr lang="zh-TW" altLang="en-US" b="1" dirty="0"/>
              <a:t>、</a:t>
            </a:r>
            <a:endParaRPr lang="en-US" altLang="zh-TW" b="1" dirty="0"/>
          </a:p>
          <a:p>
            <a:r>
              <a:rPr lang="en-US" altLang="zh-TW" b="1" dirty="0"/>
              <a:t>Lombok</a:t>
            </a:r>
            <a:r>
              <a:rPr lang="zh-TW" altLang="en-US" b="1" dirty="0"/>
              <a:t>、</a:t>
            </a:r>
            <a:endParaRPr lang="en-US" altLang="zh-TW" b="1" dirty="0"/>
          </a:p>
          <a:p>
            <a:r>
              <a:rPr lang="en-US" altLang="zh-TW" b="1" dirty="0" err="1"/>
              <a:t>Logback</a:t>
            </a:r>
            <a:r>
              <a:rPr lang="zh-TW" altLang="en-US" b="1" dirty="0"/>
              <a:t>、</a:t>
            </a:r>
            <a:endParaRPr lang="en-US" altLang="zh-TW" b="1" dirty="0"/>
          </a:p>
          <a:p>
            <a:r>
              <a:rPr lang="en-US" altLang="zh-TW" b="1" dirty="0" smtClean="0"/>
              <a:t>Validation</a:t>
            </a:r>
            <a:endParaRPr lang="en-US" altLang="zh-TW" b="1" dirty="0"/>
          </a:p>
        </p:txBody>
      </p:sp>
    </p:spTree>
    <p:extLst>
      <p:ext uri="{BB962C8B-B14F-4D97-AF65-F5344CB8AC3E}">
        <p14:creationId xmlns:p14="http://schemas.microsoft.com/office/powerpoint/2010/main" val="3359540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Activity Diagram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571" y="619476"/>
            <a:ext cx="4542857" cy="5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78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200" y="233680"/>
            <a:ext cx="9507202" cy="670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0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群組 18"/>
          <p:cNvGrpSpPr/>
          <p:nvPr/>
        </p:nvGrpSpPr>
        <p:grpSpPr>
          <a:xfrm>
            <a:off x="142241" y="538480"/>
            <a:ext cx="11948160" cy="2512425"/>
            <a:chOff x="142241" y="538480"/>
            <a:chExt cx="11948160" cy="251242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1" y="538480"/>
              <a:ext cx="11948160" cy="2512425"/>
            </a:xfrm>
            <a:prstGeom prst="rect">
              <a:avLst/>
            </a:prstGeom>
          </p:spPr>
        </p:pic>
        <p:cxnSp>
          <p:nvCxnSpPr>
            <p:cNvPr id="7" name="直線接點 6"/>
            <p:cNvCxnSpPr/>
            <p:nvPr/>
          </p:nvCxnSpPr>
          <p:spPr>
            <a:xfrm>
              <a:off x="5120640" y="1452880"/>
              <a:ext cx="1686560" cy="1016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群組 17"/>
          <p:cNvGrpSpPr/>
          <p:nvPr/>
        </p:nvGrpSpPr>
        <p:grpSpPr>
          <a:xfrm>
            <a:off x="182513" y="3225729"/>
            <a:ext cx="12009487" cy="1714502"/>
            <a:chOff x="111577" y="3400554"/>
            <a:chExt cx="12009487" cy="171450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577" y="3400554"/>
              <a:ext cx="12009487" cy="1714502"/>
            </a:xfrm>
            <a:prstGeom prst="rect">
              <a:avLst/>
            </a:prstGeom>
          </p:spPr>
        </p:pic>
        <p:cxnSp>
          <p:nvCxnSpPr>
            <p:cNvPr id="10" name="直線接點 9"/>
            <p:cNvCxnSpPr/>
            <p:nvPr/>
          </p:nvCxnSpPr>
          <p:spPr>
            <a:xfrm>
              <a:off x="5120640" y="4261547"/>
              <a:ext cx="1564640" cy="1436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142241" y="5115056"/>
            <a:ext cx="7461225" cy="1674306"/>
            <a:chOff x="142241" y="5115056"/>
            <a:chExt cx="7461225" cy="1674306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41" y="5115056"/>
              <a:ext cx="7461225" cy="1674306"/>
            </a:xfrm>
            <a:prstGeom prst="rect">
              <a:avLst/>
            </a:prstGeom>
          </p:spPr>
        </p:pic>
        <p:cxnSp>
          <p:nvCxnSpPr>
            <p:cNvPr id="11" name="直線接點 10"/>
            <p:cNvCxnSpPr/>
            <p:nvPr/>
          </p:nvCxnSpPr>
          <p:spPr>
            <a:xfrm>
              <a:off x="5252720" y="6045200"/>
              <a:ext cx="154432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892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Activity Diagram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33" y="619476"/>
            <a:ext cx="4933333" cy="5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641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520" y="157572"/>
            <a:ext cx="7030720" cy="263835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480" y="3740088"/>
            <a:ext cx="6847840" cy="269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2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12" y="1269999"/>
            <a:ext cx="11792788" cy="49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980" y="230901"/>
            <a:ext cx="7851140" cy="622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7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Activity Diagram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905" y="809952"/>
            <a:ext cx="5076190" cy="5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5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Activity Diagram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238" y="824238"/>
            <a:ext cx="5009524" cy="5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產品明細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45847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資料庫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5A4BB59-F72B-6801-2814-16F0BC475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3688932"/>
            <a:ext cx="29718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45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285" y="600428"/>
            <a:ext cx="4571429" cy="5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0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58" y="751623"/>
            <a:ext cx="10269383" cy="6106377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4189052" y="228403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產品有尺寸時顯示尺寸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60010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90" y="780202"/>
            <a:ext cx="10212225" cy="6077798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067051" y="256982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產品有加價購內容時，顯示加價購商品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47975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068" y="942149"/>
            <a:ext cx="10174120" cy="5915851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3435750" y="32465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產品沒有額外項目時，僅顯示售價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4119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加入購物</a:t>
            </a:r>
            <a:r>
              <a:rPr lang="zh-TW" altLang="en-US" dirty="0"/>
              <a:t>車</a:t>
            </a:r>
          </a:p>
        </p:txBody>
      </p:sp>
    </p:spTree>
    <p:extLst>
      <p:ext uri="{BB962C8B-B14F-4D97-AF65-F5344CB8AC3E}">
        <p14:creationId xmlns:p14="http://schemas.microsoft.com/office/powerpoint/2010/main" val="349676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5123"/>
            <a:ext cx="12192000" cy="63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2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63" y="617069"/>
            <a:ext cx="10334625" cy="61436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426125" y="93849"/>
            <a:ext cx="4493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加入購物車成功會顯示訊息</a:t>
            </a:r>
          </a:p>
        </p:txBody>
      </p:sp>
    </p:spTree>
    <p:extLst>
      <p:ext uri="{BB962C8B-B14F-4D97-AF65-F5344CB8AC3E}">
        <p14:creationId xmlns:p14="http://schemas.microsoft.com/office/powerpoint/2010/main" val="359983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941" y="847876"/>
            <a:ext cx="8886374" cy="594353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3435750" y="324656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/>
              <a:t>立刻購買，成功時，將顯示購物車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9644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79" y="913045"/>
            <a:ext cx="8430802" cy="576342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342640" y="193040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/>
              <a:t>尚未登入時會跳轉到登入畫面</a:t>
            </a:r>
          </a:p>
        </p:txBody>
      </p:sp>
    </p:spTree>
    <p:extLst>
      <p:ext uri="{BB962C8B-B14F-4D97-AF65-F5344CB8AC3E}">
        <p14:creationId xmlns:p14="http://schemas.microsoft.com/office/powerpoint/2010/main" val="111745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購物車</a:t>
            </a:r>
          </a:p>
        </p:txBody>
      </p:sp>
    </p:spTree>
    <p:extLst>
      <p:ext uri="{BB962C8B-B14F-4D97-AF65-F5344CB8AC3E}">
        <p14:creationId xmlns:p14="http://schemas.microsoft.com/office/powerpoint/2010/main" val="2732520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環境與架構</a:t>
            </a:r>
          </a:p>
        </p:txBody>
      </p:sp>
    </p:spTree>
    <p:extLst>
      <p:ext uri="{BB962C8B-B14F-4D97-AF65-F5344CB8AC3E}">
        <p14:creationId xmlns:p14="http://schemas.microsoft.com/office/powerpoint/2010/main" val="238391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79" y="0"/>
            <a:ext cx="6573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1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920" y="161063"/>
            <a:ext cx="9546360" cy="640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08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57" y="1502980"/>
            <a:ext cx="11930143" cy="388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3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185" y="110173"/>
            <a:ext cx="9670415" cy="665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44675" y="674303"/>
            <a:ext cx="11808528" cy="5845806"/>
            <a:chOff x="244675" y="674303"/>
            <a:chExt cx="11808528" cy="5845806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675" y="674303"/>
              <a:ext cx="11808528" cy="5845806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>
            <a:xfrm>
              <a:off x="6062311" y="2843730"/>
              <a:ext cx="346509" cy="4331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6062310" y="5619549"/>
              <a:ext cx="346509" cy="43313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6495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50" y="490537"/>
            <a:ext cx="1024890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1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/>
          <p:cNvGrpSpPr/>
          <p:nvPr/>
        </p:nvGrpSpPr>
        <p:grpSpPr>
          <a:xfrm>
            <a:off x="1011676" y="1071495"/>
            <a:ext cx="10426227" cy="4988835"/>
            <a:chOff x="1011676" y="1071495"/>
            <a:chExt cx="10426227" cy="4988835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1676" y="1071495"/>
              <a:ext cx="10426227" cy="4988835"/>
            </a:xfrm>
            <a:prstGeom prst="rect">
              <a:avLst/>
            </a:prstGeom>
          </p:spPr>
        </p:pic>
        <p:sp>
          <p:nvSpPr>
            <p:cNvPr id="7" name="向右箭號 6"/>
            <p:cNvSpPr/>
            <p:nvPr/>
          </p:nvSpPr>
          <p:spPr>
            <a:xfrm>
              <a:off x="1155032" y="2935706"/>
              <a:ext cx="394635" cy="202131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5446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810" y="1582420"/>
            <a:ext cx="2857500" cy="1905000"/>
          </a:xfrm>
          <a:prstGeom prst="rect">
            <a:avLst/>
          </a:prstGeom>
        </p:spPr>
      </p:pic>
      <p:grpSp>
        <p:nvGrpSpPr>
          <p:cNvPr id="10" name="群組 9"/>
          <p:cNvGrpSpPr/>
          <p:nvPr/>
        </p:nvGrpSpPr>
        <p:grpSpPr>
          <a:xfrm>
            <a:off x="2905760" y="1582420"/>
            <a:ext cx="2580640" cy="1889760"/>
            <a:chOff x="2905760" y="1582420"/>
            <a:chExt cx="2580640" cy="1889760"/>
          </a:xfrm>
        </p:grpSpPr>
        <p:grpSp>
          <p:nvGrpSpPr>
            <p:cNvPr id="8" name="群組 7"/>
            <p:cNvGrpSpPr/>
            <p:nvPr/>
          </p:nvGrpSpPr>
          <p:grpSpPr>
            <a:xfrm>
              <a:off x="2905760" y="1582420"/>
              <a:ext cx="2580640" cy="1889760"/>
              <a:chOff x="2905760" y="1574800"/>
              <a:chExt cx="2580640" cy="188976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905760" y="1574800"/>
                <a:ext cx="2580640" cy="18897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905760" y="1582420"/>
                <a:ext cx="2580640" cy="4292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  <p:sp>
          <p:nvSpPr>
            <p:cNvPr id="9" name="文字方塊 8"/>
            <p:cNvSpPr txBox="1"/>
            <p:nvPr/>
          </p:nvSpPr>
          <p:spPr>
            <a:xfrm>
              <a:off x="3398520" y="2484130"/>
              <a:ext cx="1595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800" dirty="0"/>
                <a:t>Browser</a:t>
              </a:r>
              <a:endParaRPr lang="zh-TW" altLang="en-US" sz="2800" dirty="0"/>
            </a:p>
          </p:txBody>
        </p:sp>
      </p:grpSp>
      <p:grpSp>
        <p:nvGrpSpPr>
          <p:cNvPr id="3" name="群組 2"/>
          <p:cNvGrpSpPr/>
          <p:nvPr/>
        </p:nvGrpSpPr>
        <p:grpSpPr>
          <a:xfrm>
            <a:off x="7182486" y="4175760"/>
            <a:ext cx="1053461" cy="782320"/>
            <a:chOff x="7182486" y="4175760"/>
            <a:chExt cx="1053461" cy="782320"/>
          </a:xfrm>
        </p:grpSpPr>
        <p:sp>
          <p:nvSpPr>
            <p:cNvPr id="13" name="圓角矩形 12"/>
            <p:cNvSpPr/>
            <p:nvPr/>
          </p:nvSpPr>
          <p:spPr>
            <a:xfrm>
              <a:off x="7193280" y="4175760"/>
              <a:ext cx="1016000" cy="78232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/>
            <p:cNvSpPr/>
            <p:nvPr/>
          </p:nvSpPr>
          <p:spPr>
            <a:xfrm>
              <a:off x="7182486" y="4256194"/>
              <a:ext cx="61807" cy="618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8174140" y="4816051"/>
              <a:ext cx="61807" cy="618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71" name="群組 70"/>
          <p:cNvGrpSpPr/>
          <p:nvPr/>
        </p:nvGrpSpPr>
        <p:grpSpPr>
          <a:xfrm>
            <a:off x="5577840" y="3487420"/>
            <a:ext cx="3887470" cy="1765300"/>
            <a:chOff x="6786880" y="3472180"/>
            <a:chExt cx="2678430" cy="1765300"/>
          </a:xfrm>
        </p:grpSpPr>
        <p:grpSp>
          <p:nvGrpSpPr>
            <p:cNvPr id="69" name="群組 68"/>
            <p:cNvGrpSpPr/>
            <p:nvPr/>
          </p:nvGrpSpPr>
          <p:grpSpPr>
            <a:xfrm>
              <a:off x="6786880" y="3896360"/>
              <a:ext cx="2678430" cy="1341120"/>
              <a:chOff x="6786880" y="3896360"/>
              <a:chExt cx="2678430" cy="1341120"/>
            </a:xfrm>
          </p:grpSpPr>
          <p:sp>
            <p:nvSpPr>
              <p:cNvPr id="11" name="圓角矩形 10"/>
              <p:cNvSpPr/>
              <p:nvPr/>
            </p:nvSpPr>
            <p:spPr>
              <a:xfrm>
                <a:off x="6786880" y="3896360"/>
                <a:ext cx="2678430" cy="1341120"/>
              </a:xfrm>
              <a:prstGeom prst="round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2" name="流程圖: 磁碟 11"/>
              <p:cNvSpPr/>
              <p:nvPr/>
            </p:nvSpPr>
            <p:spPr>
              <a:xfrm>
                <a:off x="8290691" y="3971289"/>
                <a:ext cx="471918" cy="1036320"/>
              </a:xfrm>
              <a:prstGeom prst="flowChartMagneticDisk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dirty="0" err="1" smtClean="0">
                    <a:solidFill>
                      <a:schemeClr val="tx1"/>
                    </a:solidFill>
                  </a:rPr>
                  <a:t>DataBase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群組 59"/>
              <p:cNvGrpSpPr/>
              <p:nvPr/>
            </p:nvGrpSpPr>
            <p:grpSpPr>
              <a:xfrm>
                <a:off x="7213390" y="4175758"/>
                <a:ext cx="995891" cy="640293"/>
                <a:chOff x="7213390" y="4175758"/>
                <a:chExt cx="995891" cy="640293"/>
              </a:xfrm>
            </p:grpSpPr>
            <p:cxnSp>
              <p:nvCxnSpPr>
                <p:cNvPr id="33" name="弧形接點 32"/>
                <p:cNvCxnSpPr>
                  <a:stCxn id="14" idx="0"/>
                </p:cNvCxnSpPr>
                <p:nvPr/>
              </p:nvCxnSpPr>
              <p:spPr>
                <a:xfrm rot="5400000" flipH="1" flipV="1">
                  <a:off x="7238894" y="4150256"/>
                  <a:ext cx="80435" cy="131443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線接點 37"/>
                <p:cNvCxnSpPr/>
                <p:nvPr/>
              </p:nvCxnSpPr>
              <p:spPr>
                <a:xfrm>
                  <a:off x="7342186" y="4175760"/>
                  <a:ext cx="75088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弧形 56"/>
                <p:cNvSpPr/>
                <p:nvPr/>
              </p:nvSpPr>
              <p:spPr>
                <a:xfrm>
                  <a:off x="7965329" y="4175758"/>
                  <a:ext cx="243952" cy="313691"/>
                </a:xfrm>
                <a:prstGeom prst="arc">
                  <a:avLst>
                    <a:gd name="adj1" fmla="val 16200000"/>
                    <a:gd name="adj2" fmla="val 20428471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59" name="直線單箭頭接點 58"/>
                <p:cNvCxnSpPr>
                  <a:stCxn id="57" idx="2"/>
                  <a:endCxn id="15" idx="0"/>
                </p:cNvCxnSpPr>
                <p:nvPr/>
              </p:nvCxnSpPr>
              <p:spPr>
                <a:xfrm>
                  <a:off x="8204891" y="4290905"/>
                  <a:ext cx="153" cy="5251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1" name="群組 60"/>
              <p:cNvGrpSpPr/>
              <p:nvPr/>
            </p:nvGrpSpPr>
            <p:grpSpPr>
              <a:xfrm rot="10800000">
                <a:off x="7193646" y="4318000"/>
                <a:ext cx="995892" cy="640079"/>
                <a:chOff x="7213390" y="4175758"/>
                <a:chExt cx="995891" cy="640293"/>
              </a:xfrm>
            </p:grpSpPr>
            <p:cxnSp>
              <p:nvCxnSpPr>
                <p:cNvPr id="62" name="弧形接點 61"/>
                <p:cNvCxnSpPr/>
                <p:nvPr/>
              </p:nvCxnSpPr>
              <p:spPr>
                <a:xfrm rot="5400000" flipH="1" flipV="1">
                  <a:off x="7238894" y="4150256"/>
                  <a:ext cx="80435" cy="131443"/>
                </a:xfrm>
                <a:prstGeom prst="curvedConnector2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線接點 62"/>
                <p:cNvCxnSpPr/>
                <p:nvPr/>
              </p:nvCxnSpPr>
              <p:spPr>
                <a:xfrm>
                  <a:off x="7342186" y="4175760"/>
                  <a:ext cx="75088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弧形 63"/>
                <p:cNvSpPr/>
                <p:nvPr/>
              </p:nvSpPr>
              <p:spPr>
                <a:xfrm>
                  <a:off x="7965329" y="4175758"/>
                  <a:ext cx="243952" cy="313691"/>
                </a:xfrm>
                <a:prstGeom prst="arc">
                  <a:avLst>
                    <a:gd name="adj1" fmla="val 16200000"/>
                    <a:gd name="adj2" fmla="val 20428471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cxnSp>
              <p:nvCxnSpPr>
                <p:cNvPr id="65" name="直線單箭頭接點 64"/>
                <p:cNvCxnSpPr>
                  <a:stCxn id="64" idx="2"/>
                </p:cNvCxnSpPr>
                <p:nvPr/>
              </p:nvCxnSpPr>
              <p:spPr>
                <a:xfrm>
                  <a:off x="8204891" y="4290905"/>
                  <a:ext cx="153" cy="5251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文字方塊 66"/>
              <p:cNvSpPr txBox="1"/>
              <p:nvPr/>
            </p:nvSpPr>
            <p:spPr>
              <a:xfrm flipH="1">
                <a:off x="7337610" y="4425499"/>
                <a:ext cx="13728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 err="1"/>
                  <a:t>WebServer</a:t>
                </a:r>
                <a:endParaRPr lang="zh-TW" altLang="en-US" dirty="0"/>
              </a:p>
            </p:txBody>
          </p:sp>
        </p:grpSp>
        <p:sp>
          <p:nvSpPr>
            <p:cNvPr id="70" name="等腰三角形 69"/>
            <p:cNvSpPr/>
            <p:nvPr/>
          </p:nvSpPr>
          <p:spPr>
            <a:xfrm>
              <a:off x="7874197" y="3472180"/>
              <a:ext cx="296543" cy="424180"/>
            </a:xfrm>
            <a:prstGeom prst="triangle">
              <a:avLst>
                <a:gd name="adj" fmla="val 10000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8" name="流程圖: 磁碟 27"/>
          <p:cNvSpPr/>
          <p:nvPr/>
        </p:nvSpPr>
        <p:spPr>
          <a:xfrm>
            <a:off x="8622288" y="3971289"/>
            <a:ext cx="730422" cy="1036320"/>
          </a:xfrm>
          <a:prstGeom prst="flowChartMagneticDisk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chemeClr val="tx1"/>
                </a:solidFill>
              </a:rPr>
              <a:t>Redis</a:t>
            </a:r>
            <a:endParaRPr lang="zh-TW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61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2237" y="1757362"/>
            <a:ext cx="6867525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885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768</TotalTime>
  <Words>331</Words>
  <Application>Microsoft Office PowerPoint</Application>
  <PresentationFormat>寬螢幕</PresentationFormat>
  <Paragraphs>79</Paragraphs>
  <Slides>76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76</vt:i4>
      </vt:variant>
    </vt:vector>
  </HeadingPairs>
  <TitlesOfParts>
    <vt:vector size="81" baseType="lpstr">
      <vt:lpstr>微軟正黑體</vt:lpstr>
      <vt:lpstr>新細明體</vt:lpstr>
      <vt:lpstr>Arial</vt:lpstr>
      <vt:lpstr>Garamond</vt:lpstr>
      <vt:lpstr>有機</vt:lpstr>
      <vt:lpstr>晨曦之能</vt:lpstr>
      <vt:lpstr>出發點</vt:lpstr>
      <vt:lpstr>前端</vt:lpstr>
      <vt:lpstr>後端</vt:lpstr>
      <vt:lpstr>框架</vt:lpstr>
      <vt:lpstr>資料庫</vt:lpstr>
      <vt:lpstr>環境與架構</vt:lpstr>
      <vt:lpstr>PowerPoint 簡報</vt:lpstr>
      <vt:lpstr>PowerPoint 簡報</vt:lpstr>
      <vt:lpstr>功能介紹</vt:lpstr>
      <vt:lpstr>憑證部分(模擬簽發)</vt:lpstr>
      <vt:lpstr>功能介紹</vt:lpstr>
      <vt:lpstr>Log紀錄</vt:lpstr>
      <vt:lpstr>Log紀錄</vt:lpstr>
      <vt:lpstr>首頁</vt:lpstr>
      <vt:lpstr>功能介紹</vt:lpstr>
      <vt:lpstr>功能說明</vt:lpstr>
      <vt:lpstr>需求</vt:lpstr>
      <vt:lpstr>UseCaseDiagram</vt:lpstr>
      <vt:lpstr>UseCaseDiagram</vt:lpstr>
      <vt:lpstr>登入功能</vt:lpstr>
      <vt:lpstr>ActivityDiagram</vt:lpstr>
      <vt:lpstr>PowerPoint 簡報</vt:lpstr>
      <vt:lpstr>PowerPoint 簡報</vt:lpstr>
      <vt:lpstr>PowerPoint 簡報</vt:lpstr>
      <vt:lpstr>註冊功能</vt:lpstr>
      <vt:lpstr>ActivityDiagram</vt:lpstr>
      <vt:lpstr>註冊畫面太長 我不想截╰(*°▽°*)╯</vt:lpstr>
      <vt:lpstr>忘記密碼功能</vt:lpstr>
      <vt:lpstr>ActivityDiagram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登出功能</vt:lpstr>
      <vt:lpstr>Activity Diagram</vt:lpstr>
      <vt:lpstr>PowerPoint 簡報</vt:lpstr>
      <vt:lpstr>產品查詢</vt:lpstr>
      <vt:lpstr>Activity Diagram</vt:lpstr>
      <vt:lpstr>PowerPoint 簡報</vt:lpstr>
      <vt:lpstr>PowerPoint 簡報</vt:lpstr>
      <vt:lpstr>PowerPoint 簡報</vt:lpstr>
      <vt:lpstr>Activity Diagram</vt:lpstr>
      <vt:lpstr>PowerPoint 簡報</vt:lpstr>
      <vt:lpstr>Activity Diagram</vt:lpstr>
      <vt:lpstr>PowerPoint 簡報</vt:lpstr>
      <vt:lpstr>PowerPoint 簡報</vt:lpstr>
      <vt:lpstr>Activity Diagram</vt:lpstr>
      <vt:lpstr>PowerPoint 簡報</vt:lpstr>
      <vt:lpstr>PowerPoint 簡報</vt:lpstr>
      <vt:lpstr>PowerPoint 簡報</vt:lpstr>
      <vt:lpstr>Activity Diagram</vt:lpstr>
      <vt:lpstr>Activity Diagram</vt:lpstr>
      <vt:lpstr>產品明細</vt:lpstr>
      <vt:lpstr>PowerPoint 簡報</vt:lpstr>
      <vt:lpstr>PowerPoint 簡報</vt:lpstr>
      <vt:lpstr>PowerPoint 簡報</vt:lpstr>
      <vt:lpstr>PowerPoint 簡報</vt:lpstr>
      <vt:lpstr>加入購物車</vt:lpstr>
      <vt:lpstr>PowerPoint 簡報</vt:lpstr>
      <vt:lpstr>PowerPoint 簡報</vt:lpstr>
      <vt:lpstr>PowerPoint 簡報</vt:lpstr>
      <vt:lpstr>PowerPoint 簡報</vt:lpstr>
      <vt:lpstr>購物車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能量延遲轉換?</dc:title>
  <dc:creator>a4011</dc:creator>
  <cp:lastModifiedBy>a4011</cp:lastModifiedBy>
  <cp:revision>156</cp:revision>
  <dcterms:created xsi:type="dcterms:W3CDTF">2024-09-15T15:03:52Z</dcterms:created>
  <dcterms:modified xsi:type="dcterms:W3CDTF">2024-11-04T00:12:03Z</dcterms:modified>
</cp:coreProperties>
</file>